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</p:sldIdLst>
  <p:sldSz cy="5143500" cx="9144000"/>
  <p:notesSz cx="6858000" cy="9144000"/>
  <p:embeddedFontLst>
    <p:embeddedFont>
      <p:font typeface="Economica"/>
      <p:regular r:id="rId36"/>
      <p:bold r:id="rId37"/>
      <p:italic r:id="rId38"/>
      <p:boldItalic r:id="rId39"/>
    </p:embeddedFont>
    <p:embeddedFont>
      <p:font typeface="Open Sans"/>
      <p:regular r:id="rId40"/>
      <p:bold r:id="rId41"/>
      <p:italic r:id="rId42"/>
      <p:boldItalic r:id="rId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OpenSans-regular.fntdata"/><Relationship Id="rId20" Type="http://schemas.openxmlformats.org/officeDocument/2006/relationships/slide" Target="slides/slide15.xml"/><Relationship Id="rId42" Type="http://schemas.openxmlformats.org/officeDocument/2006/relationships/font" Target="fonts/OpenSans-italic.fntdata"/><Relationship Id="rId41" Type="http://schemas.openxmlformats.org/officeDocument/2006/relationships/font" Target="fonts/OpenSans-bold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43" Type="http://schemas.openxmlformats.org/officeDocument/2006/relationships/font" Target="fonts/OpenSans-boldItalic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font" Target="fonts/Economica-bold.fntdata"/><Relationship Id="rId14" Type="http://schemas.openxmlformats.org/officeDocument/2006/relationships/slide" Target="slides/slide9.xml"/><Relationship Id="rId36" Type="http://schemas.openxmlformats.org/officeDocument/2006/relationships/font" Target="fonts/Economica-regular.fntdata"/><Relationship Id="rId17" Type="http://schemas.openxmlformats.org/officeDocument/2006/relationships/slide" Target="slides/slide12.xml"/><Relationship Id="rId39" Type="http://schemas.openxmlformats.org/officeDocument/2006/relationships/font" Target="fonts/Economica-boldItalic.fntdata"/><Relationship Id="rId16" Type="http://schemas.openxmlformats.org/officeDocument/2006/relationships/slide" Target="slides/slide11.xml"/><Relationship Id="rId38" Type="http://schemas.openxmlformats.org/officeDocument/2006/relationships/font" Target="fonts/Economica-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e760774496_0_3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e760774496_0_3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e760774496_0_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e760774496_0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e760774496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e760774496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e760774496_0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e760774496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e760774496_0_1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e760774496_0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e760774496_1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e760774496_1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e760774496_0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e760774496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e760774496_0_2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e760774496_0_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e760774496_0_2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e760774496_0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e760774496_0_2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e760774496_0_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e760774496_0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e760774496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e760774496_0_2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e760774496_0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e760774496_0_2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e760774496_0_2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e760774496_0_2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e760774496_0_2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e760774496_0_2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e760774496_0_2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e760774496_0_2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e760774496_0_2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e760774496_0_2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e760774496_0_2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e760774496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e760774496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e760774496_0_2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e760774496_0_2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e760774496_0_2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e760774496_0_2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e760774496_0_2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e760774496_0_2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e760774496_0_1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e760774496_0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e760774496_0_3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e760774496_0_3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e760774496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e760774496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e760774496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e760774496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e760774496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e760774496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e760774496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e760774496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e760774496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e760774496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e760774496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e760774496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4013" y="756700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1" name="Google Shape;11;p2"/>
          <p:cNvSpPr/>
          <p:nvPr/>
        </p:nvSpPr>
        <p:spPr>
          <a:xfrm rot="10800000">
            <a:off x="5318350" y="32667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11"/>
          <p:cNvSpPr txBox="1"/>
          <p:nvPr>
            <p:ph hasCustomPrompt="1" type="title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/>
          <p:nvPr>
            <p:ph idx="1" type="body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" name="Google Shape;5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flipH="1">
            <a:off x="7595938" y="4602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7" name="Google Shape;17;p3"/>
          <p:cNvSpPr/>
          <p:nvPr/>
        </p:nvSpPr>
        <p:spPr>
          <a:xfrm flipH="1" rot="10800000">
            <a:off x="466425" y="35583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8" name="Google Shape;18;p3"/>
          <p:cNvSpPr txBox="1"/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5" name="Google Shape;35;p7"/>
          <p:cNvSpPr txBox="1"/>
          <p:nvPr>
            <p:ph idx="1" type="body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6" name="Google Shape;36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8"/>
          <p:cNvSpPr txBox="1"/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0" name="Google Shape;4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4" name="Google Shape;44;p9"/>
          <p:cNvSpPr txBox="1"/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" type="subTitle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idx="1" type="body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/>
        </p:txBody>
      </p:sp>
      <p:sp>
        <p:nvSpPr>
          <p:cNvPr id="50" name="Google Shape;50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ux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Simple harmonic motion</a:t>
            </a:r>
            <a:endParaRPr/>
          </a:p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2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Gravity</a:t>
            </a:r>
            <a:endParaRPr/>
          </a:p>
        </p:txBody>
      </p:sp>
      <p:sp>
        <p:nvSpPr>
          <p:cNvPr id="128" name="Google Shape;128;p22"/>
          <p:cNvSpPr txBox="1"/>
          <p:nvPr>
            <p:ph idx="1" type="body"/>
          </p:nvPr>
        </p:nvSpPr>
        <p:spPr>
          <a:xfrm>
            <a:off x="311700" y="1225225"/>
            <a:ext cx="3999900" cy="21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/>
              <a:t>Since F = -kx increases linearly with distance displaced, if a mass hanging from it causes the spring to reach a new equilibrium, as long as the spring follows Hooke’s law, the spring will still follow Hooke’s law, just with the new equilibrium as, well, the equilibrium. </a:t>
            </a:r>
            <a:endParaRPr sz="1600"/>
          </a:p>
        </p:txBody>
      </p:sp>
      <p:pic>
        <p:nvPicPr>
          <p:cNvPr id="129" name="Google Shape;12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5450" y="1147225"/>
            <a:ext cx="3800631" cy="3691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3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Position</a:t>
            </a:r>
            <a:endParaRPr/>
          </a:p>
        </p:txBody>
      </p:sp>
      <p:sp>
        <p:nvSpPr>
          <p:cNvPr id="135" name="Google Shape;135;p23"/>
          <p:cNvSpPr txBox="1"/>
          <p:nvPr>
            <p:ph idx="1" type="body"/>
          </p:nvPr>
        </p:nvSpPr>
        <p:spPr>
          <a:xfrm>
            <a:off x="311700" y="1225225"/>
            <a:ext cx="3999900" cy="70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/>
              <a:t>The position function can be written as x(t) = </a:t>
            </a:r>
            <a:r>
              <a:rPr lang="en" sz="1600"/>
              <a:t>Acos(ωt).</a:t>
            </a:r>
            <a:endParaRPr/>
          </a:p>
        </p:txBody>
      </p:sp>
      <p:sp>
        <p:nvSpPr>
          <p:cNvPr id="136" name="Google Shape;136;p23"/>
          <p:cNvSpPr txBox="1"/>
          <p:nvPr>
            <p:ph idx="1" type="body"/>
          </p:nvPr>
        </p:nvSpPr>
        <p:spPr>
          <a:xfrm>
            <a:off x="311700" y="1931725"/>
            <a:ext cx="3999900" cy="9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/>
              <a:t>The function x(t) is maximized at A, so by Hooke’s law, the maximum force on the spring is F = -kx = -kA.</a:t>
            </a:r>
            <a:endParaRPr/>
          </a:p>
        </p:txBody>
      </p:sp>
      <p:sp>
        <p:nvSpPr>
          <p:cNvPr id="137" name="Google Shape;137;p23"/>
          <p:cNvSpPr txBox="1"/>
          <p:nvPr>
            <p:ph idx="1" type="body"/>
          </p:nvPr>
        </p:nvSpPr>
        <p:spPr>
          <a:xfrm>
            <a:off x="311700" y="2925925"/>
            <a:ext cx="3999900" cy="70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/>
              <a:t>The maximum spring potential energy is thus ½ kx</a:t>
            </a:r>
            <a:r>
              <a:rPr baseline="30000" lang="en" sz="1600"/>
              <a:t>2</a:t>
            </a:r>
            <a:r>
              <a:rPr lang="en" sz="1600"/>
              <a:t> = ½ kA</a:t>
            </a:r>
            <a:r>
              <a:rPr baseline="30000" lang="en" sz="1600"/>
              <a:t>2</a:t>
            </a:r>
            <a:r>
              <a:rPr lang="en" sz="1600"/>
              <a:t>.</a:t>
            </a:r>
            <a:endParaRPr/>
          </a:p>
        </p:txBody>
      </p:sp>
      <p:pic>
        <p:nvPicPr>
          <p:cNvPr id="138" name="Google Shape;13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58275" y="1047725"/>
            <a:ext cx="4527601" cy="23964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Modified cosine functions</a:t>
            </a:r>
            <a:endParaRPr/>
          </a:p>
        </p:txBody>
      </p:sp>
      <p:sp>
        <p:nvSpPr>
          <p:cNvPr id="144" name="Google Shape;144;p24"/>
          <p:cNvSpPr txBox="1"/>
          <p:nvPr>
            <p:ph idx="1" type="body"/>
          </p:nvPr>
        </p:nvSpPr>
        <p:spPr>
          <a:xfrm>
            <a:off x="311700" y="1225225"/>
            <a:ext cx="3999900" cy="124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/>
              <a:t>It takes the cosine function 2π before it starts to repeat, so we say it has a period of 2π since it repeats its cycle after this much time has passed.</a:t>
            </a:r>
            <a:endParaRPr sz="1600"/>
          </a:p>
        </p:txBody>
      </p:sp>
      <p:sp>
        <p:nvSpPr>
          <p:cNvPr id="145" name="Google Shape;145;p24"/>
          <p:cNvSpPr txBox="1"/>
          <p:nvPr/>
        </p:nvSpPr>
        <p:spPr>
          <a:xfrm>
            <a:off x="311700" y="2468725"/>
            <a:ext cx="3999900" cy="9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The normal cosine function cos(t) has a period of 2π, but cos(ωt) goes by ω times as fast, so it has a period of 2π/ω.</a:t>
            </a:r>
            <a:endParaRPr sz="16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6" name="Google Shape;146;p24"/>
          <p:cNvSpPr txBox="1"/>
          <p:nvPr/>
        </p:nvSpPr>
        <p:spPr>
          <a:xfrm>
            <a:off x="311700" y="3466225"/>
            <a:ext cx="3999900" cy="9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For example, cos(2t) has a period of π since it takes half the time before the graph repeats.</a:t>
            </a:r>
            <a:endParaRPr sz="16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47" name="Google Shape;14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4000" y="1299625"/>
            <a:ext cx="4527602" cy="26452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Velocity</a:t>
            </a:r>
            <a:endParaRPr/>
          </a:p>
        </p:txBody>
      </p:sp>
      <p:sp>
        <p:nvSpPr>
          <p:cNvPr id="153" name="Google Shape;153;p25"/>
          <p:cNvSpPr txBox="1"/>
          <p:nvPr>
            <p:ph idx="1" type="body"/>
          </p:nvPr>
        </p:nvSpPr>
        <p:spPr>
          <a:xfrm>
            <a:off x="311700" y="1225225"/>
            <a:ext cx="3999900" cy="12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/>
              <a:t>We know the derivative of position gives velocity, so if we take the derivative of the position function: x(t) = </a:t>
            </a:r>
            <a:r>
              <a:rPr lang="en" sz="1600"/>
              <a:t>Acos(ωt), we get v(t) = -Aωsin(ωt).</a:t>
            </a:r>
            <a:endParaRPr sz="1600"/>
          </a:p>
        </p:txBody>
      </p:sp>
      <p:sp>
        <p:nvSpPr>
          <p:cNvPr id="154" name="Google Shape;154;p25"/>
          <p:cNvSpPr txBox="1"/>
          <p:nvPr>
            <p:ph idx="1" type="body"/>
          </p:nvPr>
        </p:nvSpPr>
        <p:spPr>
          <a:xfrm>
            <a:off x="311700" y="2503225"/>
            <a:ext cx="3999900" cy="100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/>
              <a:t>Notice that the maximum velocity is </a:t>
            </a:r>
            <a:r>
              <a:rPr lang="en" sz="1600"/>
              <a:t>Aω. In circular motion, A = r, so maximum velocity is rω = v.</a:t>
            </a:r>
            <a:endParaRPr sz="1600"/>
          </a:p>
        </p:txBody>
      </p:sp>
      <p:sp>
        <p:nvSpPr>
          <p:cNvPr id="155" name="Google Shape;155;p25"/>
          <p:cNvSpPr txBox="1"/>
          <p:nvPr>
            <p:ph idx="1" type="body"/>
          </p:nvPr>
        </p:nvSpPr>
        <p:spPr>
          <a:xfrm>
            <a:off x="311700" y="3509125"/>
            <a:ext cx="3999900" cy="68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/>
              <a:t>Maximum kinetic energy is thus ½ mv</a:t>
            </a:r>
            <a:r>
              <a:rPr baseline="30000" lang="en" sz="1600"/>
              <a:t>2</a:t>
            </a:r>
            <a:r>
              <a:rPr lang="en" sz="1600"/>
              <a:t>, or ½ mA</a:t>
            </a:r>
            <a:r>
              <a:rPr baseline="30000" lang="en" sz="1600"/>
              <a:t>2</a:t>
            </a:r>
            <a:r>
              <a:rPr lang="en" sz="1600"/>
              <a:t>ω</a:t>
            </a:r>
            <a:r>
              <a:rPr baseline="30000" lang="en" sz="1600"/>
              <a:t>2</a:t>
            </a:r>
            <a:r>
              <a:rPr lang="en" sz="1600"/>
              <a:t>.</a:t>
            </a:r>
            <a:endParaRPr sz="1600"/>
          </a:p>
        </p:txBody>
      </p:sp>
      <p:pic>
        <p:nvPicPr>
          <p:cNvPr id="156" name="Google Shape;15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4000" y="1299625"/>
            <a:ext cx="4527602" cy="26209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Acceleration</a:t>
            </a:r>
            <a:endParaRPr/>
          </a:p>
        </p:txBody>
      </p:sp>
      <p:sp>
        <p:nvSpPr>
          <p:cNvPr id="162" name="Google Shape;162;p26"/>
          <p:cNvSpPr txBox="1"/>
          <p:nvPr>
            <p:ph idx="1" type="body"/>
          </p:nvPr>
        </p:nvSpPr>
        <p:spPr>
          <a:xfrm>
            <a:off x="311700" y="1225225"/>
            <a:ext cx="3999900" cy="69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/>
              <a:t>We take the derivative of the position function to get a(t) = </a:t>
            </a:r>
            <a:r>
              <a:rPr lang="en" sz="1600"/>
              <a:t>-Aω</a:t>
            </a:r>
            <a:r>
              <a:rPr baseline="30000" lang="en" sz="1600"/>
              <a:t>2</a:t>
            </a:r>
            <a:r>
              <a:rPr lang="en" sz="1600"/>
              <a:t>cos(ωt).</a:t>
            </a:r>
            <a:endParaRPr sz="1600"/>
          </a:p>
        </p:txBody>
      </p:sp>
      <p:sp>
        <p:nvSpPr>
          <p:cNvPr id="163" name="Google Shape;163;p26"/>
          <p:cNvSpPr txBox="1"/>
          <p:nvPr>
            <p:ph idx="1" type="body"/>
          </p:nvPr>
        </p:nvSpPr>
        <p:spPr>
          <a:xfrm>
            <a:off x="311700" y="1920325"/>
            <a:ext cx="3999900" cy="46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/>
              <a:t>By Hooke’s law, F = -kx = ma.</a:t>
            </a:r>
            <a:endParaRPr sz="1600"/>
          </a:p>
        </p:txBody>
      </p:sp>
      <p:sp>
        <p:nvSpPr>
          <p:cNvPr id="164" name="Google Shape;164;p26"/>
          <p:cNvSpPr txBox="1"/>
          <p:nvPr>
            <p:ph idx="1" type="body"/>
          </p:nvPr>
        </p:nvSpPr>
        <p:spPr>
          <a:xfrm>
            <a:off x="311700" y="2366100"/>
            <a:ext cx="3999900" cy="9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/>
              <a:t>Let’s plug in the equations we have for a(t) and x(t): -k</a:t>
            </a:r>
            <a:r>
              <a:rPr lang="en" sz="1600"/>
              <a:t>Acos(ωt) = m[-Aω</a:t>
            </a:r>
            <a:r>
              <a:rPr baseline="30000" lang="en" sz="1600"/>
              <a:t>2</a:t>
            </a:r>
            <a:r>
              <a:rPr lang="en" sz="1600"/>
              <a:t>cos(ωt)] rearranging into k=mω</a:t>
            </a:r>
            <a:r>
              <a:rPr baseline="30000" lang="en" sz="1600"/>
              <a:t>2</a:t>
            </a:r>
            <a:r>
              <a:rPr lang="en" sz="1600"/>
              <a:t>.</a:t>
            </a:r>
            <a:endParaRPr sz="1600"/>
          </a:p>
        </p:txBody>
      </p:sp>
      <p:sp>
        <p:nvSpPr>
          <p:cNvPr id="165" name="Google Shape;165;p26"/>
          <p:cNvSpPr txBox="1"/>
          <p:nvPr>
            <p:ph idx="1" type="body"/>
          </p:nvPr>
        </p:nvSpPr>
        <p:spPr>
          <a:xfrm>
            <a:off x="311700" y="3360300"/>
            <a:ext cx="3999900" cy="46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/>
              <a:t>Thus, ω = sqrt(k/m).</a:t>
            </a:r>
            <a:endParaRPr sz="1600"/>
          </a:p>
        </p:txBody>
      </p:sp>
      <p:pic>
        <p:nvPicPr>
          <p:cNvPr id="166" name="Google Shape;16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4000" y="1299625"/>
            <a:ext cx="4527601" cy="22303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More graphs</a:t>
            </a:r>
            <a:endParaRPr/>
          </a:p>
        </p:txBody>
      </p:sp>
      <p:sp>
        <p:nvSpPr>
          <p:cNvPr id="172" name="Google Shape;172;p27"/>
          <p:cNvSpPr txBox="1"/>
          <p:nvPr>
            <p:ph idx="1" type="body"/>
          </p:nvPr>
        </p:nvSpPr>
        <p:spPr>
          <a:xfrm>
            <a:off x="311700" y="1225225"/>
            <a:ext cx="3999900" cy="125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/>
              <a:t>Note how the acceleration is maximized when position is furthest from equilibrium, but the velocity is zero there.</a:t>
            </a:r>
            <a:endParaRPr sz="1600"/>
          </a:p>
        </p:txBody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311700" y="2478925"/>
            <a:ext cx="3999900" cy="75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/>
              <a:t>Instead, velocity is maximized when position and acceleration are both zero.</a:t>
            </a:r>
            <a:endParaRPr sz="1600"/>
          </a:p>
        </p:txBody>
      </p:sp>
      <p:sp>
        <p:nvSpPr>
          <p:cNvPr id="174" name="Google Shape;174;p27"/>
          <p:cNvSpPr txBox="1"/>
          <p:nvPr>
            <p:ph idx="1" type="body"/>
          </p:nvPr>
        </p:nvSpPr>
        <p:spPr>
          <a:xfrm>
            <a:off x="311700" y="3230425"/>
            <a:ext cx="3999900" cy="161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/>
              <a:t>Thus, potential energy is maxed out when the spring is fully stretched (kinetic energy is zero) but kinetic energy is maxed when the spring is non-stretched out (potential energy is zero.</a:t>
            </a:r>
            <a:endParaRPr sz="1600"/>
          </a:p>
        </p:txBody>
      </p:sp>
      <p:pic>
        <p:nvPicPr>
          <p:cNvPr id="175" name="Google Shape;17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4000" y="1299625"/>
            <a:ext cx="4527599" cy="34009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8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More definitions</a:t>
            </a:r>
            <a:endParaRPr/>
          </a:p>
        </p:txBody>
      </p:sp>
      <p:sp>
        <p:nvSpPr>
          <p:cNvPr id="181" name="Google Shape;181;p28"/>
          <p:cNvSpPr txBox="1"/>
          <p:nvPr>
            <p:ph idx="1" type="body"/>
          </p:nvPr>
        </p:nvSpPr>
        <p:spPr>
          <a:xfrm>
            <a:off x="311700" y="1225225"/>
            <a:ext cx="3999900" cy="118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/>
              <a:t>Angular velocity, ω, is how many radians an object travels per second, but what if we wanted to know how many cycles it traveled in a second?</a:t>
            </a:r>
            <a:endParaRPr sz="1600"/>
          </a:p>
        </p:txBody>
      </p:sp>
      <p:sp>
        <p:nvSpPr>
          <p:cNvPr id="182" name="Google Shape;182;p28"/>
          <p:cNvSpPr txBox="1"/>
          <p:nvPr>
            <p:ph idx="1" type="body"/>
          </p:nvPr>
        </p:nvSpPr>
        <p:spPr>
          <a:xfrm>
            <a:off x="311700" y="2411725"/>
            <a:ext cx="3999900" cy="105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/>
              <a:t>We call the amount of cycles per second frequency, represented f, and it also has units 1/s, or Hertz (Hz).</a:t>
            </a:r>
            <a:endParaRPr sz="1600"/>
          </a:p>
        </p:txBody>
      </p:sp>
      <p:sp>
        <p:nvSpPr>
          <p:cNvPr id="183" name="Google Shape;183;p28"/>
          <p:cNvSpPr txBox="1"/>
          <p:nvPr>
            <p:ph idx="1" type="body"/>
          </p:nvPr>
        </p:nvSpPr>
        <p:spPr>
          <a:xfrm>
            <a:off x="311700" y="3463225"/>
            <a:ext cx="3999900" cy="105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/>
              <a:t>Since there are 2π radians in a complete cycle, f = ω/(2π).</a:t>
            </a:r>
            <a:endParaRPr sz="1600"/>
          </a:p>
        </p:txBody>
      </p:sp>
      <p:pic>
        <p:nvPicPr>
          <p:cNvPr id="184" name="Google Shape;18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4000" y="1299625"/>
            <a:ext cx="4527600" cy="30531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9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Even more definitions</a:t>
            </a:r>
            <a:endParaRPr/>
          </a:p>
        </p:txBody>
      </p:sp>
      <p:sp>
        <p:nvSpPr>
          <p:cNvPr id="190" name="Google Shape;190;p29"/>
          <p:cNvSpPr txBox="1"/>
          <p:nvPr>
            <p:ph idx="1" type="body"/>
          </p:nvPr>
        </p:nvSpPr>
        <p:spPr>
          <a:xfrm>
            <a:off x="311700" y="1225225"/>
            <a:ext cx="3999900" cy="9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/>
              <a:t>Period, symbolized T,  is how long it takes to complete a cycle, measured in seconds.</a:t>
            </a:r>
            <a:endParaRPr sz="1600"/>
          </a:p>
        </p:txBody>
      </p:sp>
      <p:sp>
        <p:nvSpPr>
          <p:cNvPr id="191" name="Google Shape;191;p29"/>
          <p:cNvSpPr txBox="1"/>
          <p:nvPr>
            <p:ph idx="1" type="body"/>
          </p:nvPr>
        </p:nvSpPr>
        <p:spPr>
          <a:xfrm>
            <a:off x="311700" y="2148925"/>
            <a:ext cx="3999900" cy="111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/>
              <a:t>Since frequency is cycles per second and period is seconds per cycle, the period is the inverse of frequency, so that means T = 1/f.</a:t>
            </a:r>
            <a:endParaRPr sz="1600"/>
          </a:p>
        </p:txBody>
      </p:sp>
      <p:sp>
        <p:nvSpPr>
          <p:cNvPr id="192" name="Google Shape;192;p29"/>
          <p:cNvSpPr txBox="1"/>
          <p:nvPr>
            <p:ph idx="1" type="body"/>
          </p:nvPr>
        </p:nvSpPr>
        <p:spPr>
          <a:xfrm>
            <a:off x="311700" y="3268825"/>
            <a:ext cx="3999900" cy="59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/>
              <a:t>Thus, T = </a:t>
            </a:r>
            <a:r>
              <a:rPr lang="en" sz="1600"/>
              <a:t>2π/ω.</a:t>
            </a:r>
            <a:endParaRPr sz="1600"/>
          </a:p>
        </p:txBody>
      </p:sp>
      <p:pic>
        <p:nvPicPr>
          <p:cNvPr id="193" name="Google Shape;19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4450" y="1604932"/>
            <a:ext cx="4832400" cy="17507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0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Frequency and period of a spring</a:t>
            </a:r>
            <a:endParaRPr/>
          </a:p>
        </p:txBody>
      </p:sp>
      <p:sp>
        <p:nvSpPr>
          <p:cNvPr id="199" name="Google Shape;199;p30"/>
          <p:cNvSpPr txBox="1"/>
          <p:nvPr>
            <p:ph idx="1" type="body"/>
          </p:nvPr>
        </p:nvSpPr>
        <p:spPr>
          <a:xfrm>
            <a:off x="311700" y="1225225"/>
            <a:ext cx="3999900" cy="83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/>
              <a:t>Since </a:t>
            </a:r>
            <a:r>
              <a:rPr lang="en" sz="1600"/>
              <a:t>ω = sqrt(k/m), and f = ω/2π, that means f = sqrt(k/m)/(2π).</a:t>
            </a:r>
            <a:endParaRPr sz="1600"/>
          </a:p>
        </p:txBody>
      </p:sp>
      <p:sp>
        <p:nvSpPr>
          <p:cNvPr id="200" name="Google Shape;200;p30"/>
          <p:cNvSpPr txBox="1"/>
          <p:nvPr>
            <p:ph idx="1" type="body"/>
          </p:nvPr>
        </p:nvSpPr>
        <p:spPr>
          <a:xfrm>
            <a:off x="311700" y="2056525"/>
            <a:ext cx="3999900" cy="83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/>
              <a:t>Period is the inverse, so the period of a spring oscillation is T = </a:t>
            </a:r>
            <a:r>
              <a:rPr lang="en" sz="1600"/>
              <a:t>2πsqrt(m/k).</a:t>
            </a:r>
            <a:endParaRPr sz="1600"/>
          </a:p>
        </p:txBody>
      </p:sp>
      <p:pic>
        <p:nvPicPr>
          <p:cNvPr id="201" name="Google Shape;20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4000" y="1299625"/>
            <a:ext cx="4527600" cy="34883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1"/>
          <p:cNvSpPr txBox="1"/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Simple pendulum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/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Trigonometric derivatives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2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Forces on a pendulum</a:t>
            </a:r>
            <a:endParaRPr/>
          </a:p>
        </p:txBody>
      </p:sp>
      <p:sp>
        <p:nvSpPr>
          <p:cNvPr id="212" name="Google Shape;212;p32"/>
          <p:cNvSpPr txBox="1"/>
          <p:nvPr>
            <p:ph idx="1" type="body"/>
          </p:nvPr>
        </p:nvSpPr>
        <p:spPr>
          <a:xfrm>
            <a:off x="311700" y="1225225"/>
            <a:ext cx="3999900" cy="70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/>
              <a:t>A simple pendulum is a mass m held a distance L away from the </a:t>
            </a:r>
            <a:r>
              <a:rPr lang="en" sz="1600"/>
              <a:t>pivot.</a:t>
            </a:r>
            <a:endParaRPr sz="1600"/>
          </a:p>
        </p:txBody>
      </p:sp>
      <p:sp>
        <p:nvSpPr>
          <p:cNvPr id="213" name="Google Shape;213;p32"/>
          <p:cNvSpPr txBox="1"/>
          <p:nvPr>
            <p:ph idx="1" type="body"/>
          </p:nvPr>
        </p:nvSpPr>
        <p:spPr>
          <a:xfrm>
            <a:off x="311700" y="1931725"/>
            <a:ext cx="3999900" cy="98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/>
              <a:t>When the pendulum is θ away from the rest position, -mg acts on it, but -mgcos(θ) pulls on the string.</a:t>
            </a:r>
            <a:endParaRPr sz="1600"/>
          </a:p>
        </p:txBody>
      </p:sp>
      <p:sp>
        <p:nvSpPr>
          <p:cNvPr id="214" name="Google Shape;214;p32"/>
          <p:cNvSpPr txBox="1"/>
          <p:nvPr>
            <p:ph idx="1" type="body"/>
          </p:nvPr>
        </p:nvSpPr>
        <p:spPr>
          <a:xfrm>
            <a:off x="311700" y="2914525"/>
            <a:ext cx="3999900" cy="116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/>
              <a:t>We assume the tension of the string counteracts that part of the force, so the only force acting on the pendulum is -mgsin</a:t>
            </a:r>
            <a:r>
              <a:rPr lang="en" sz="1600"/>
              <a:t>(θ).</a:t>
            </a:r>
            <a:endParaRPr sz="1600"/>
          </a:p>
        </p:txBody>
      </p:sp>
      <p:pic>
        <p:nvPicPr>
          <p:cNvPr id="215" name="Google Shape;21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6875" y="1147225"/>
            <a:ext cx="4282975" cy="369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3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Torque on a pendulum</a:t>
            </a:r>
            <a:endParaRPr/>
          </a:p>
        </p:txBody>
      </p:sp>
      <p:sp>
        <p:nvSpPr>
          <p:cNvPr id="221" name="Google Shape;221;p33"/>
          <p:cNvSpPr txBox="1"/>
          <p:nvPr>
            <p:ph idx="1" type="body"/>
          </p:nvPr>
        </p:nvSpPr>
        <p:spPr>
          <a:xfrm>
            <a:off x="311700" y="1225225"/>
            <a:ext cx="3999900" cy="9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/>
              <a:t>Since this force acts perpendicularly to the string, it is a torque, and we know that Τ = Iα.</a:t>
            </a:r>
            <a:endParaRPr sz="1600"/>
          </a:p>
        </p:txBody>
      </p:sp>
      <p:sp>
        <p:nvSpPr>
          <p:cNvPr id="222" name="Google Shape;222;p33"/>
          <p:cNvSpPr txBox="1"/>
          <p:nvPr>
            <p:ph idx="1" type="body"/>
          </p:nvPr>
        </p:nvSpPr>
        <p:spPr>
          <a:xfrm>
            <a:off x="311700" y="2194525"/>
            <a:ext cx="3999900" cy="9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/>
              <a:t>I for a point mass is mL</a:t>
            </a:r>
            <a:r>
              <a:rPr baseline="30000" lang="en" sz="1600"/>
              <a:t>2</a:t>
            </a:r>
            <a:r>
              <a:rPr lang="en" sz="1600"/>
              <a:t> and we know that rF = T = -L</a:t>
            </a:r>
            <a:r>
              <a:rPr lang="en" sz="1600"/>
              <a:t>mgsin(θ), and plugging this in gives -Lmgsin(θ) = mL</a:t>
            </a:r>
            <a:r>
              <a:rPr baseline="30000" lang="en" sz="1600"/>
              <a:t>2</a:t>
            </a:r>
            <a:r>
              <a:rPr lang="en" sz="1600"/>
              <a:t>α.</a:t>
            </a:r>
            <a:endParaRPr sz="1700"/>
          </a:p>
        </p:txBody>
      </p:sp>
      <p:sp>
        <p:nvSpPr>
          <p:cNvPr id="223" name="Google Shape;223;p33"/>
          <p:cNvSpPr txBox="1"/>
          <p:nvPr>
            <p:ph idx="1" type="body"/>
          </p:nvPr>
        </p:nvSpPr>
        <p:spPr>
          <a:xfrm>
            <a:off x="311700" y="3163825"/>
            <a:ext cx="3999900" cy="9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/>
              <a:t>Rearranging gives α = -g</a:t>
            </a:r>
            <a:r>
              <a:rPr lang="en" sz="1600"/>
              <a:t>sin(θ)</a:t>
            </a:r>
            <a:r>
              <a:rPr lang="en" sz="1600"/>
              <a:t>/L. Since </a:t>
            </a:r>
            <a:r>
              <a:rPr lang="en" sz="1600"/>
              <a:t>α  is also </a:t>
            </a:r>
            <a:r>
              <a:rPr lang="en" sz="1600"/>
              <a:t>d</a:t>
            </a:r>
            <a:r>
              <a:rPr baseline="30000" lang="en" sz="1600"/>
              <a:t>2</a:t>
            </a:r>
            <a:r>
              <a:rPr lang="en" sz="1600"/>
              <a:t>θ/(dt)</a:t>
            </a:r>
            <a:r>
              <a:rPr baseline="30000" lang="en" sz="1600"/>
              <a:t>2</a:t>
            </a:r>
            <a:r>
              <a:rPr lang="en" sz="1600"/>
              <a:t>, we get a differential equation </a:t>
            </a:r>
            <a:r>
              <a:rPr lang="en" sz="1600"/>
              <a:t>d</a:t>
            </a:r>
            <a:r>
              <a:rPr baseline="30000" lang="en" sz="1600"/>
              <a:t>2</a:t>
            </a:r>
            <a:r>
              <a:rPr lang="en" sz="1600"/>
              <a:t>θ/(dt)</a:t>
            </a:r>
            <a:r>
              <a:rPr baseline="30000" lang="en" sz="1600"/>
              <a:t>2</a:t>
            </a:r>
            <a:r>
              <a:rPr lang="en" sz="1600"/>
              <a:t> = -gsin(θ)/L.</a:t>
            </a:r>
            <a:endParaRPr sz="1700"/>
          </a:p>
        </p:txBody>
      </p:sp>
      <p:pic>
        <p:nvPicPr>
          <p:cNvPr id="224" name="Google Shape;22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4000" y="1299625"/>
            <a:ext cx="3466384" cy="3691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Small angle approximation</a:t>
            </a:r>
            <a:endParaRPr/>
          </a:p>
        </p:txBody>
      </p:sp>
      <p:sp>
        <p:nvSpPr>
          <p:cNvPr id="230" name="Google Shape;230;p34"/>
          <p:cNvSpPr txBox="1"/>
          <p:nvPr>
            <p:ph idx="1" type="body"/>
          </p:nvPr>
        </p:nvSpPr>
        <p:spPr>
          <a:xfrm>
            <a:off x="311700" y="1225225"/>
            <a:ext cx="3999900" cy="100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/>
              <a:t>If you plug in a few values for sin(θ) for very small values of θ, you’ll notice that sin(θ) ≈ θ.</a:t>
            </a:r>
            <a:endParaRPr sz="1600"/>
          </a:p>
        </p:txBody>
      </p:sp>
      <p:sp>
        <p:nvSpPr>
          <p:cNvPr id="231" name="Google Shape;231;p34"/>
          <p:cNvSpPr txBox="1"/>
          <p:nvPr>
            <p:ph idx="1" type="body"/>
          </p:nvPr>
        </p:nvSpPr>
        <p:spPr>
          <a:xfrm>
            <a:off x="311700" y="2228725"/>
            <a:ext cx="3999900" cy="123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/>
              <a:t>You’ll also notice that for cos(θ), small values will be approximately 1 - θ</a:t>
            </a:r>
            <a:r>
              <a:rPr baseline="30000" lang="en" sz="1600"/>
              <a:t>2</a:t>
            </a:r>
            <a:r>
              <a:rPr lang="en" sz="1600"/>
              <a:t>/2, and for tan(θ), small values are also approximately θ.</a:t>
            </a:r>
            <a:endParaRPr sz="1600"/>
          </a:p>
        </p:txBody>
      </p:sp>
      <p:pic>
        <p:nvPicPr>
          <p:cNvPr id="232" name="Google Shape;23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1600" y="1225225"/>
            <a:ext cx="4527601" cy="2316447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34"/>
          <p:cNvSpPr txBox="1"/>
          <p:nvPr>
            <p:ph idx="1" type="body"/>
          </p:nvPr>
        </p:nvSpPr>
        <p:spPr>
          <a:xfrm>
            <a:off x="311700" y="3463225"/>
            <a:ext cx="3999900" cy="123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/>
              <a:t>What is considered “small” is </a:t>
            </a:r>
            <a:r>
              <a:rPr lang="en" sz="1600"/>
              <a:t>around</a:t>
            </a:r>
            <a:r>
              <a:rPr lang="en" sz="1600"/>
              <a:t> 15 degrees, or π/12 radians.</a:t>
            </a:r>
            <a:endParaRPr sz="16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Differential equation</a:t>
            </a:r>
            <a:endParaRPr/>
          </a:p>
        </p:txBody>
      </p:sp>
      <p:sp>
        <p:nvSpPr>
          <p:cNvPr id="239" name="Google Shape;239;p35"/>
          <p:cNvSpPr txBox="1"/>
          <p:nvPr>
            <p:ph idx="1" type="body"/>
          </p:nvPr>
        </p:nvSpPr>
        <p:spPr>
          <a:xfrm>
            <a:off x="311700" y="1225225"/>
            <a:ext cx="3999900" cy="75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/>
              <a:t>Using the small angle approximation, we get </a:t>
            </a:r>
            <a:r>
              <a:rPr lang="en" sz="1600"/>
              <a:t>d</a:t>
            </a:r>
            <a:r>
              <a:rPr baseline="30000" lang="en" sz="1600"/>
              <a:t>2</a:t>
            </a:r>
            <a:r>
              <a:rPr lang="en" sz="1600"/>
              <a:t>θ/(dt)</a:t>
            </a:r>
            <a:r>
              <a:rPr baseline="30000" lang="en" sz="1600"/>
              <a:t>2</a:t>
            </a:r>
            <a:r>
              <a:rPr lang="en" sz="1600"/>
              <a:t> = -(g/L)(θ). </a:t>
            </a:r>
            <a:endParaRPr sz="1600"/>
          </a:p>
        </p:txBody>
      </p:sp>
      <p:sp>
        <p:nvSpPr>
          <p:cNvPr id="240" name="Google Shape;240;p35"/>
          <p:cNvSpPr txBox="1"/>
          <p:nvPr>
            <p:ph idx="1" type="body"/>
          </p:nvPr>
        </p:nvSpPr>
        <p:spPr>
          <a:xfrm>
            <a:off x="311700" y="1977325"/>
            <a:ext cx="3999900" cy="107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/>
              <a:t>So we need to find some function whose second derivative is the negative of itself times g/L.</a:t>
            </a:r>
            <a:endParaRPr sz="1600"/>
          </a:p>
        </p:txBody>
      </p:sp>
      <p:sp>
        <p:nvSpPr>
          <p:cNvPr id="241" name="Google Shape;241;p35"/>
          <p:cNvSpPr txBox="1"/>
          <p:nvPr>
            <p:ph idx="1" type="body"/>
          </p:nvPr>
        </p:nvSpPr>
        <p:spPr>
          <a:xfrm>
            <a:off x="311700" y="3051925"/>
            <a:ext cx="3999900" cy="98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/>
              <a:t>Wait, the θ(t) = cos(</a:t>
            </a:r>
            <a:r>
              <a:rPr lang="en" sz="1600"/>
              <a:t>ωt) thing’s second derivative was -ω</a:t>
            </a:r>
            <a:r>
              <a:rPr baseline="30000" lang="en" sz="1600"/>
              <a:t>2</a:t>
            </a:r>
            <a:r>
              <a:rPr lang="en" sz="1600"/>
              <a:t>cos(ωt), so if ω</a:t>
            </a:r>
            <a:r>
              <a:rPr baseline="30000" lang="en" sz="1600"/>
              <a:t>2</a:t>
            </a:r>
            <a:r>
              <a:rPr lang="en" sz="1600"/>
              <a:t> = g/L, this would work out.</a:t>
            </a:r>
            <a:endParaRPr sz="1600"/>
          </a:p>
        </p:txBody>
      </p:sp>
      <p:sp>
        <p:nvSpPr>
          <p:cNvPr id="242" name="Google Shape;242;p35"/>
          <p:cNvSpPr txBox="1"/>
          <p:nvPr>
            <p:ph idx="1" type="body"/>
          </p:nvPr>
        </p:nvSpPr>
        <p:spPr>
          <a:xfrm>
            <a:off x="311700" y="4034725"/>
            <a:ext cx="39999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/>
              <a:t>Thus, ω = sqrt(g/L), so T = 2πsqrt(L/g).</a:t>
            </a:r>
            <a:endParaRPr sz="1600"/>
          </a:p>
        </p:txBody>
      </p:sp>
      <p:pic>
        <p:nvPicPr>
          <p:cNvPr id="243" name="Google Shape;24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5425" y="1642525"/>
            <a:ext cx="4527599" cy="20884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6"/>
          <p:cNvSpPr txBox="1"/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Physical pendulum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7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Terminology (aka definitions)</a:t>
            </a:r>
            <a:endParaRPr/>
          </a:p>
        </p:txBody>
      </p:sp>
      <p:sp>
        <p:nvSpPr>
          <p:cNvPr id="254" name="Google Shape;254;p37"/>
          <p:cNvSpPr txBox="1"/>
          <p:nvPr>
            <p:ph idx="1" type="body"/>
          </p:nvPr>
        </p:nvSpPr>
        <p:spPr>
          <a:xfrm>
            <a:off x="311700" y="1225225"/>
            <a:ext cx="39999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/>
              <a:t>A physical pendulum is just any item being rotated from some pivot point.</a:t>
            </a:r>
            <a:endParaRPr sz="1600"/>
          </a:p>
        </p:txBody>
      </p:sp>
      <p:sp>
        <p:nvSpPr>
          <p:cNvPr id="255" name="Google Shape;255;p37"/>
          <p:cNvSpPr txBox="1"/>
          <p:nvPr>
            <p:ph idx="1" type="body"/>
          </p:nvPr>
        </p:nvSpPr>
        <p:spPr>
          <a:xfrm>
            <a:off x="311700" y="1932625"/>
            <a:ext cx="3999900" cy="14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/>
              <a:t>We can imagine the center of mass as the point of pivoting, so L will not be the length of the pendulum but the distance the center of mass is from the pivot.</a:t>
            </a:r>
            <a:endParaRPr sz="1600"/>
          </a:p>
        </p:txBody>
      </p:sp>
      <p:sp>
        <p:nvSpPr>
          <p:cNvPr id="256" name="Google Shape;256;p37"/>
          <p:cNvSpPr txBox="1"/>
          <p:nvPr>
            <p:ph idx="1" type="body"/>
          </p:nvPr>
        </p:nvSpPr>
        <p:spPr>
          <a:xfrm>
            <a:off x="311700" y="3386725"/>
            <a:ext cx="3999900" cy="6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/>
              <a:t>I will represent the moment of inertia at the center of mass.</a:t>
            </a:r>
            <a:endParaRPr sz="1600"/>
          </a:p>
        </p:txBody>
      </p:sp>
      <p:pic>
        <p:nvPicPr>
          <p:cNvPr id="257" name="Google Shape;25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4000" y="1299625"/>
            <a:ext cx="4527600" cy="33238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8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Equation</a:t>
            </a:r>
            <a:endParaRPr/>
          </a:p>
        </p:txBody>
      </p:sp>
      <p:sp>
        <p:nvSpPr>
          <p:cNvPr id="263" name="Google Shape;263;p38"/>
          <p:cNvSpPr txBox="1"/>
          <p:nvPr>
            <p:ph idx="1" type="body"/>
          </p:nvPr>
        </p:nvSpPr>
        <p:spPr>
          <a:xfrm>
            <a:off x="311700" y="1225225"/>
            <a:ext cx="8520600" cy="43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/>
              <a:t>We can write the same </a:t>
            </a:r>
            <a:r>
              <a:rPr lang="en" sz="1600"/>
              <a:t>T = -Lmgsin(θ) equation as before where T = Iα.</a:t>
            </a:r>
            <a:endParaRPr sz="1600"/>
          </a:p>
        </p:txBody>
      </p:sp>
      <p:sp>
        <p:nvSpPr>
          <p:cNvPr id="264" name="Google Shape;264;p38"/>
          <p:cNvSpPr txBox="1"/>
          <p:nvPr>
            <p:ph idx="1" type="body"/>
          </p:nvPr>
        </p:nvSpPr>
        <p:spPr>
          <a:xfrm>
            <a:off x="311700" y="1664425"/>
            <a:ext cx="3999900" cy="43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/>
              <a:t>Thus, α = d</a:t>
            </a:r>
            <a:r>
              <a:rPr baseline="30000" lang="en" sz="1600"/>
              <a:t>2</a:t>
            </a:r>
            <a:r>
              <a:rPr lang="en" sz="1600"/>
              <a:t>θ/(dt)</a:t>
            </a:r>
            <a:r>
              <a:rPr baseline="30000" lang="en" sz="1600"/>
              <a:t>2</a:t>
            </a:r>
            <a:r>
              <a:rPr lang="en"/>
              <a:t> </a:t>
            </a:r>
            <a:r>
              <a:rPr lang="en" sz="1600"/>
              <a:t>= </a:t>
            </a:r>
            <a:r>
              <a:rPr lang="en" sz="1600"/>
              <a:t>-Lmgsin(θ)/I.</a:t>
            </a:r>
            <a:endParaRPr sz="1600"/>
          </a:p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311700" y="2103625"/>
            <a:ext cx="8520600" cy="74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/>
              <a:t>The solution is again </a:t>
            </a:r>
            <a:r>
              <a:rPr lang="en" sz="1600"/>
              <a:t>θ(t) = cos(ωt) but this time ω = sqrt(mgL/I), so we can find the period to be T = 2πsqrt[I/(mgL)].</a:t>
            </a:r>
            <a:endParaRPr sz="16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9"/>
          <p:cNvSpPr txBox="1"/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Kepler’s laws (non-simple/harmonic </a:t>
            </a:r>
            <a:r>
              <a:rPr lang="en"/>
              <a:t>motion)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0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First law</a:t>
            </a:r>
            <a:endParaRPr/>
          </a:p>
        </p:txBody>
      </p:sp>
      <p:sp>
        <p:nvSpPr>
          <p:cNvPr id="276" name="Google Shape;276;p40"/>
          <p:cNvSpPr txBox="1"/>
          <p:nvPr>
            <p:ph idx="1" type="body"/>
          </p:nvPr>
        </p:nvSpPr>
        <p:spPr>
          <a:xfrm>
            <a:off x="311700" y="1225225"/>
            <a:ext cx="3999900" cy="72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/>
              <a:t>A planet orbits its sun in an ellipse with the sun on one of the foci of the ellipse.</a:t>
            </a:r>
            <a:endParaRPr sz="1600"/>
          </a:p>
        </p:txBody>
      </p:sp>
      <p:sp>
        <p:nvSpPr>
          <p:cNvPr id="277" name="Google Shape;277;p40"/>
          <p:cNvSpPr txBox="1"/>
          <p:nvPr>
            <p:ph idx="1" type="body"/>
          </p:nvPr>
        </p:nvSpPr>
        <p:spPr>
          <a:xfrm>
            <a:off x="311700" y="2009875"/>
            <a:ext cx="3999900" cy="137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/>
              <a:t>We can say there are two axes to the ellipse: the longer one, the semi-major axes that pass through the </a:t>
            </a:r>
            <a:r>
              <a:rPr lang="en" sz="1600"/>
              <a:t>foci, and the semi-minor one, perpendicular to the foci.</a:t>
            </a:r>
            <a:endParaRPr sz="1600"/>
          </a:p>
        </p:txBody>
      </p:sp>
      <p:sp>
        <p:nvSpPr>
          <p:cNvPr id="278" name="Google Shape;278;p40"/>
          <p:cNvSpPr txBox="1"/>
          <p:nvPr>
            <p:ph idx="1" type="body"/>
          </p:nvPr>
        </p:nvSpPr>
        <p:spPr>
          <a:xfrm>
            <a:off x="311700" y="3387475"/>
            <a:ext cx="3999900" cy="94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/>
              <a:t>We say the length of the semi-major is A, semi-minor is B, and the distance a focus is from the center is C. </a:t>
            </a:r>
            <a:endParaRPr sz="1700"/>
          </a:p>
        </p:txBody>
      </p:sp>
      <p:sp>
        <p:nvSpPr>
          <p:cNvPr id="279" name="Google Shape;279;p40"/>
          <p:cNvSpPr txBox="1"/>
          <p:nvPr/>
        </p:nvSpPr>
        <p:spPr>
          <a:xfrm>
            <a:off x="311700" y="4334275"/>
            <a:ext cx="3999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 focus is defined such that A</a:t>
            </a:r>
            <a:r>
              <a:rPr baseline="30000" lang="en"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2</a:t>
            </a:r>
            <a:r>
              <a:rPr lang="en"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- B</a:t>
            </a:r>
            <a:r>
              <a:rPr baseline="30000" lang="en"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2</a:t>
            </a:r>
            <a:r>
              <a:rPr lang="en"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= C</a:t>
            </a:r>
            <a:r>
              <a:rPr baseline="30000" lang="en"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2</a:t>
            </a:r>
            <a:r>
              <a:rPr lang="en"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/>
          </a:p>
        </p:txBody>
      </p:sp>
      <p:pic>
        <p:nvPicPr>
          <p:cNvPr id="280" name="Google Shape;28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4000" y="1299625"/>
            <a:ext cx="4527600" cy="31667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Second law</a:t>
            </a:r>
            <a:endParaRPr/>
          </a:p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311700" y="1225225"/>
            <a:ext cx="3999900" cy="12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/>
              <a:t>Let’s draw a line from the planet to the sun and let it sweep out a pizza shape in a certain amount of time t. Let’s say the area of that piece is K.</a:t>
            </a:r>
            <a:endParaRPr sz="1600"/>
          </a:p>
        </p:txBody>
      </p:sp>
      <p:sp>
        <p:nvSpPr>
          <p:cNvPr id="287" name="Google Shape;287;p41"/>
          <p:cNvSpPr txBox="1"/>
          <p:nvPr>
            <p:ph idx="1" type="body"/>
          </p:nvPr>
        </p:nvSpPr>
        <p:spPr>
          <a:xfrm>
            <a:off x="311700" y="2430325"/>
            <a:ext cx="3999900" cy="146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/>
              <a:t>Like simple harmonic motion, the planet moves faster the closer it is from the sun, but faster the further away it is (conceptually, this is because gravitational force further away).</a:t>
            </a:r>
            <a:endParaRPr sz="1600"/>
          </a:p>
        </p:txBody>
      </p:sp>
      <p:sp>
        <p:nvSpPr>
          <p:cNvPr id="288" name="Google Shape;288;p41"/>
          <p:cNvSpPr txBox="1"/>
          <p:nvPr>
            <p:ph idx="1" type="body"/>
          </p:nvPr>
        </p:nvSpPr>
        <p:spPr>
          <a:xfrm>
            <a:off x="311700" y="3894325"/>
            <a:ext cx="3999900" cy="91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/>
              <a:t>In fact, this works out so well that for any pizza made in a time t, the area </a:t>
            </a:r>
            <a:r>
              <a:rPr lang="en" sz="1600"/>
              <a:t>swept</a:t>
            </a:r>
            <a:r>
              <a:rPr lang="en" sz="1600"/>
              <a:t> out will always be K.</a:t>
            </a:r>
            <a:endParaRPr sz="1600"/>
          </a:p>
        </p:txBody>
      </p:sp>
      <p:pic>
        <p:nvPicPr>
          <p:cNvPr id="289" name="Google Shape;28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41125" y="1354250"/>
            <a:ext cx="4527601" cy="24350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Slopes of sine and cosine</a:t>
            </a:r>
            <a:endParaRPr/>
          </a:p>
        </p:txBody>
      </p:sp>
      <p:sp>
        <p:nvSpPr>
          <p:cNvPr id="74" name="Google Shape;74;p15"/>
          <p:cNvSpPr txBox="1"/>
          <p:nvPr>
            <p:ph idx="1" type="body"/>
          </p:nvPr>
        </p:nvSpPr>
        <p:spPr>
          <a:xfrm>
            <a:off x="311700" y="1225225"/>
            <a:ext cx="3999900" cy="99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/>
              <a:t>The slope of the sine graph starts positive, goes toward zero, then goes negative, then rises back to zero.</a:t>
            </a:r>
            <a:endParaRPr sz="1600"/>
          </a:p>
        </p:txBody>
      </p:sp>
      <p:sp>
        <p:nvSpPr>
          <p:cNvPr id="75" name="Google Shape;75;p15"/>
          <p:cNvSpPr txBox="1"/>
          <p:nvPr>
            <p:ph idx="1" type="body"/>
          </p:nvPr>
        </p:nvSpPr>
        <p:spPr>
          <a:xfrm>
            <a:off x="311700" y="2217325"/>
            <a:ext cx="3999900" cy="99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/>
              <a:t>The cosine function also follows the same pattern: in fact, the derivative of sine is cosine.</a:t>
            </a:r>
            <a:endParaRPr sz="1600"/>
          </a:p>
        </p:txBody>
      </p:sp>
      <p:sp>
        <p:nvSpPr>
          <p:cNvPr id="76" name="Google Shape;76;p15"/>
          <p:cNvSpPr txBox="1"/>
          <p:nvPr>
            <p:ph idx="1" type="body"/>
          </p:nvPr>
        </p:nvSpPr>
        <p:spPr>
          <a:xfrm>
            <a:off x="311700" y="3209425"/>
            <a:ext cx="3999900" cy="159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/>
              <a:t>However, the slope of the cosine function first starts zero, then falls, then rises, which is what negative sine looks like, so the derivative of cosine is actually negative sine.</a:t>
            </a:r>
            <a:endParaRPr sz="1600"/>
          </a:p>
        </p:txBody>
      </p:sp>
      <p:pic>
        <p:nvPicPr>
          <p:cNvPr id="77" name="Google Shape;7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9200" y="1225225"/>
            <a:ext cx="3535239" cy="369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2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Third law</a:t>
            </a:r>
            <a:endParaRPr/>
          </a:p>
        </p:txBody>
      </p:sp>
      <p:sp>
        <p:nvSpPr>
          <p:cNvPr id="295" name="Google Shape;295;p42"/>
          <p:cNvSpPr txBox="1"/>
          <p:nvPr>
            <p:ph idx="1" type="body"/>
          </p:nvPr>
        </p:nvSpPr>
        <p:spPr>
          <a:xfrm>
            <a:off x="311700" y="1225225"/>
            <a:ext cx="8569500" cy="44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/>
              <a:t>T = nsqrt(A</a:t>
            </a:r>
            <a:r>
              <a:rPr baseline="30000" lang="en" sz="1600"/>
              <a:t>3</a:t>
            </a:r>
            <a:r>
              <a:rPr lang="en" sz="1600"/>
              <a:t>) for some constant n. In other words, T</a:t>
            </a:r>
            <a:r>
              <a:rPr baseline="30000" lang="en" sz="1600"/>
              <a:t>2</a:t>
            </a:r>
            <a:r>
              <a:rPr lang="en" sz="1600"/>
              <a:t> is proportional to A</a:t>
            </a:r>
            <a:r>
              <a:rPr baseline="30000" lang="en" sz="1600"/>
              <a:t>3</a:t>
            </a:r>
            <a:r>
              <a:rPr lang="en" sz="1600"/>
              <a:t>.</a:t>
            </a:r>
            <a:endParaRPr sz="1600"/>
          </a:p>
        </p:txBody>
      </p:sp>
      <p:sp>
        <p:nvSpPr>
          <p:cNvPr id="296" name="Google Shape;296;p42"/>
          <p:cNvSpPr txBox="1"/>
          <p:nvPr>
            <p:ph idx="1" type="body"/>
          </p:nvPr>
        </p:nvSpPr>
        <p:spPr>
          <a:xfrm>
            <a:off x="311700" y="1668625"/>
            <a:ext cx="8520600" cy="67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/>
              <a:t>Let’s say a planet orbiting with a semi-major axis of A is struck so its new semi-major axis is 4A. </a:t>
            </a:r>
            <a:endParaRPr baseline="30000" sz="1600"/>
          </a:p>
        </p:txBody>
      </p:sp>
      <p:sp>
        <p:nvSpPr>
          <p:cNvPr id="297" name="Google Shape;297;p42"/>
          <p:cNvSpPr txBox="1"/>
          <p:nvPr>
            <p:ph idx="1" type="body"/>
          </p:nvPr>
        </p:nvSpPr>
        <p:spPr>
          <a:xfrm>
            <a:off x="311700" y="2342125"/>
            <a:ext cx="8520600" cy="44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/>
              <a:t>If the old period was T = </a:t>
            </a:r>
            <a:r>
              <a:rPr lang="en" sz="1600"/>
              <a:t>nsqrt(A</a:t>
            </a:r>
            <a:r>
              <a:rPr baseline="30000" lang="en" sz="1600"/>
              <a:t>3</a:t>
            </a:r>
            <a:r>
              <a:rPr lang="en" sz="1600"/>
              <a:t>), the new period is nsqrt[(4A)</a:t>
            </a:r>
            <a:r>
              <a:rPr baseline="30000" lang="en" sz="1600"/>
              <a:t>3</a:t>
            </a:r>
            <a:r>
              <a:rPr lang="en" sz="1600"/>
              <a:t>] = 8nsqrt(A</a:t>
            </a:r>
            <a:r>
              <a:rPr baseline="30000" lang="en" sz="1600"/>
              <a:t>3</a:t>
            </a:r>
            <a:r>
              <a:rPr lang="en" sz="1600"/>
              <a:t>).</a:t>
            </a:r>
            <a:endParaRPr sz="1600"/>
          </a:p>
        </p:txBody>
      </p:sp>
      <p:sp>
        <p:nvSpPr>
          <p:cNvPr id="298" name="Google Shape;298;p42"/>
          <p:cNvSpPr txBox="1"/>
          <p:nvPr>
            <p:ph idx="1" type="body"/>
          </p:nvPr>
        </p:nvSpPr>
        <p:spPr>
          <a:xfrm>
            <a:off x="311700" y="2863525"/>
            <a:ext cx="8520600" cy="44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/>
              <a:t>Thus, the new period is 8 times as long as the old one since n is a constant.</a:t>
            </a:r>
            <a:endParaRPr sz="16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 txBox="1"/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Circular motion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it looks like</a:t>
            </a:r>
            <a:endParaRPr/>
          </a:p>
        </p:txBody>
      </p:sp>
      <p:sp>
        <p:nvSpPr>
          <p:cNvPr id="88" name="Google Shape;88;p17"/>
          <p:cNvSpPr txBox="1"/>
          <p:nvPr>
            <p:ph idx="1" type="body"/>
          </p:nvPr>
        </p:nvSpPr>
        <p:spPr>
          <a:xfrm>
            <a:off x="311700" y="1225225"/>
            <a:ext cx="3999900" cy="106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/>
              <a:t>Circular motion is just an object travelling in a circle at a constant angular velocity.</a:t>
            </a:r>
            <a:endParaRPr sz="1600"/>
          </a:p>
        </p:txBody>
      </p:sp>
      <p:sp>
        <p:nvSpPr>
          <p:cNvPr id="89" name="Google Shape;89;p17"/>
          <p:cNvSpPr txBox="1"/>
          <p:nvPr>
            <p:ph idx="1" type="body"/>
          </p:nvPr>
        </p:nvSpPr>
        <p:spPr>
          <a:xfrm>
            <a:off x="311700" y="2286025"/>
            <a:ext cx="3999900" cy="67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/>
              <a:t>What would it look like if we saw it from the side?</a:t>
            </a:r>
            <a:endParaRPr sz="1600"/>
          </a:p>
        </p:txBody>
      </p:sp>
      <p:sp>
        <p:nvSpPr>
          <p:cNvPr id="90" name="Google Shape;90;p17"/>
          <p:cNvSpPr txBox="1"/>
          <p:nvPr>
            <p:ph idx="1" type="body"/>
          </p:nvPr>
        </p:nvSpPr>
        <p:spPr>
          <a:xfrm>
            <a:off x="311700" y="2960425"/>
            <a:ext cx="3999900" cy="67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/>
              <a:t>In the middle it would travel slow, but on the outside it would travel fast.</a:t>
            </a:r>
            <a:endParaRPr sz="1600"/>
          </a:p>
        </p:txBody>
      </p:sp>
      <p:sp>
        <p:nvSpPr>
          <p:cNvPr id="91" name="Google Shape;91;p17"/>
          <p:cNvSpPr txBox="1"/>
          <p:nvPr>
            <p:ph idx="1" type="body"/>
          </p:nvPr>
        </p:nvSpPr>
        <p:spPr>
          <a:xfrm>
            <a:off x="311700" y="3634825"/>
            <a:ext cx="3999900" cy="67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/>
              <a:t>This “side view” is just the horizontal portion of the circular potion.</a:t>
            </a:r>
            <a:endParaRPr sz="1600"/>
          </a:p>
        </p:txBody>
      </p:sp>
      <p:pic>
        <p:nvPicPr>
          <p:cNvPr id="92" name="Google Shape;9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9775" y="1147225"/>
            <a:ext cx="3204712" cy="36914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Horizontal position</a:t>
            </a:r>
            <a:endParaRPr/>
          </a:p>
        </p:txBody>
      </p:sp>
      <p:sp>
        <p:nvSpPr>
          <p:cNvPr id="98" name="Google Shape;98;p18"/>
          <p:cNvSpPr txBox="1"/>
          <p:nvPr>
            <p:ph idx="1" type="body"/>
          </p:nvPr>
        </p:nvSpPr>
        <p:spPr>
          <a:xfrm>
            <a:off x="311700" y="1225225"/>
            <a:ext cx="3999900" cy="7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/>
              <a:t>We can write an equation for the horizontal position of the object.</a:t>
            </a:r>
            <a:endParaRPr sz="1600"/>
          </a:p>
        </p:txBody>
      </p:sp>
      <p:sp>
        <p:nvSpPr>
          <p:cNvPr id="99" name="Google Shape;99;p18"/>
          <p:cNvSpPr txBox="1"/>
          <p:nvPr>
            <p:ph idx="1" type="body"/>
          </p:nvPr>
        </p:nvSpPr>
        <p:spPr>
          <a:xfrm>
            <a:off x="311700" y="1943125"/>
            <a:ext cx="3999900" cy="94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/>
              <a:t>Since the horizontal portion of the unit circle is cos(θ), the horizontal portion of a circle of radius r is rcos(θ).</a:t>
            </a:r>
            <a:endParaRPr sz="1600"/>
          </a:p>
        </p:txBody>
      </p:sp>
      <p:sp>
        <p:nvSpPr>
          <p:cNvPr id="100" name="Google Shape;100;p18"/>
          <p:cNvSpPr txBox="1"/>
          <p:nvPr>
            <p:ph idx="1" type="body"/>
          </p:nvPr>
        </p:nvSpPr>
        <p:spPr>
          <a:xfrm>
            <a:off x="311700" y="2891725"/>
            <a:ext cx="3999900" cy="94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/>
              <a:t>Note that rcos(θ) is maximized at r and minimized at -r since cos(θ) ranges from -1 to 1.</a:t>
            </a:r>
            <a:endParaRPr sz="1600"/>
          </a:p>
        </p:txBody>
      </p:sp>
      <p:pic>
        <p:nvPicPr>
          <p:cNvPr id="101" name="Google Shape;10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41150" y="1147225"/>
            <a:ext cx="4095681" cy="3691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"/>
          <p:cNvSpPr txBox="1"/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Spring SHM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0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Graphs</a:t>
            </a:r>
            <a:endParaRPr/>
          </a:p>
        </p:txBody>
      </p:sp>
      <p:sp>
        <p:nvSpPr>
          <p:cNvPr id="112" name="Google Shape;112;p20"/>
          <p:cNvSpPr txBox="1"/>
          <p:nvPr>
            <p:ph idx="1" type="body"/>
          </p:nvPr>
        </p:nvSpPr>
        <p:spPr>
          <a:xfrm>
            <a:off x="311700" y="1225225"/>
            <a:ext cx="3999900" cy="9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/>
              <a:t>If stretch out a spring and watch it oscillate, we’ll see it bounce up and down over time.</a:t>
            </a:r>
            <a:endParaRPr sz="1600"/>
          </a:p>
        </p:txBody>
      </p:sp>
      <p:sp>
        <p:nvSpPr>
          <p:cNvPr id="113" name="Google Shape;113;p20"/>
          <p:cNvSpPr txBox="1"/>
          <p:nvPr>
            <p:ph idx="1" type="body"/>
          </p:nvPr>
        </p:nvSpPr>
        <p:spPr>
          <a:xfrm>
            <a:off x="4832400" y="1225225"/>
            <a:ext cx="3999900" cy="9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/>
              <a:t>If we plot it against time we’ll notice it looks exactly like a cosine graph.</a:t>
            </a:r>
            <a:endParaRPr sz="1600"/>
          </a:p>
        </p:txBody>
      </p:sp>
      <p:pic>
        <p:nvPicPr>
          <p:cNvPr id="114" name="Google Shape;11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7575" y="2272525"/>
            <a:ext cx="6828841" cy="264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Definitions</a:t>
            </a:r>
            <a:endParaRPr/>
          </a:p>
        </p:txBody>
      </p:sp>
      <p:sp>
        <p:nvSpPr>
          <p:cNvPr id="120" name="Google Shape;120;p21"/>
          <p:cNvSpPr txBox="1"/>
          <p:nvPr>
            <p:ph idx="1" type="body"/>
          </p:nvPr>
        </p:nvSpPr>
        <p:spPr>
          <a:xfrm>
            <a:off x="311700" y="1225225"/>
            <a:ext cx="3999900" cy="119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/>
              <a:t>Amplitude: how far an object travels from equilibrium. On the graph, these are the highest/lowest positions and is symbolized by a letter A.</a:t>
            </a:r>
            <a:endParaRPr sz="1600"/>
          </a:p>
        </p:txBody>
      </p:sp>
      <p:sp>
        <p:nvSpPr>
          <p:cNvPr id="121" name="Google Shape;121;p21"/>
          <p:cNvSpPr txBox="1"/>
          <p:nvPr>
            <p:ph idx="1" type="body"/>
          </p:nvPr>
        </p:nvSpPr>
        <p:spPr>
          <a:xfrm>
            <a:off x="311700" y="2571750"/>
            <a:ext cx="3999900" cy="153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/>
              <a:t>We know rcos(θ) has highest and lowest point with magnitude r, which is what we defined amplitude, and we know θ = ωt, so rcos(θ) can be </a:t>
            </a:r>
            <a:r>
              <a:rPr lang="en" sz="1600"/>
              <a:t>rewritten as the equation Acos(ωt).</a:t>
            </a:r>
            <a:endParaRPr sz="1600"/>
          </a:p>
        </p:txBody>
      </p:sp>
      <p:pic>
        <p:nvPicPr>
          <p:cNvPr id="122" name="Google Shape;12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4000" y="1299625"/>
            <a:ext cx="4527601" cy="22585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57BB8A"/>
      </a:accent3>
      <a:accent4>
        <a:srgbClr val="78909C"/>
      </a:accent4>
      <a:accent5>
        <a:srgbClr val="607D8B"/>
      </a:accent5>
      <a:accent6>
        <a:srgbClr val="DCE755"/>
      </a:accent6>
      <a:hlink>
        <a:srgbClr val="607D8B"/>
      </a:hlink>
      <a:folHlink>
        <a:srgbClr val="607D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